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304" r:id="rId4"/>
    <p:sldId id="307" r:id="rId5"/>
    <p:sldId id="308" r:id="rId6"/>
    <p:sldId id="309" r:id="rId7"/>
    <p:sldId id="310" r:id="rId8"/>
    <p:sldId id="271" r:id="rId9"/>
    <p:sldId id="272" r:id="rId10"/>
    <p:sldId id="274" r:id="rId11"/>
    <p:sldId id="273" r:id="rId12"/>
    <p:sldId id="259" r:id="rId13"/>
    <p:sldId id="275" r:id="rId14"/>
    <p:sldId id="265" r:id="rId15"/>
    <p:sldId id="311" r:id="rId16"/>
    <p:sldId id="266" r:id="rId17"/>
    <p:sldId id="312" r:id="rId18"/>
    <p:sldId id="313" r:id="rId19"/>
    <p:sldId id="267" r:id="rId20"/>
    <p:sldId id="268" r:id="rId21"/>
    <p:sldId id="314" r:id="rId22"/>
    <p:sldId id="315" r:id="rId23"/>
    <p:sldId id="317" r:id="rId24"/>
    <p:sldId id="277" r:id="rId25"/>
    <p:sldId id="318" r:id="rId26"/>
    <p:sldId id="27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A8004C-2FE0-4C8A-89FD-8FA3DCFB45D4}" type="datetimeFigureOut">
              <a:rPr lang="en-US"/>
              <a:pPr/>
              <a:t>11/7/2022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69E65AD-785B-41D4-B695-B7A94FB0C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4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25AF-ED94-42C0-BD31-4FADC5D7C7C8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4703-B45D-4D27-906D-E414C129F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2213-6560-424E-A9A0-70875598AEF1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8E86-AFAF-4E84-AA07-3EA5B3F2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E8CA-E4F3-4FCA-8491-0BDDC6B9D0A0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2432-43FD-42C5-93BA-657F9A7C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D1EA-7E0F-4C2F-BF81-AD93DE652FA6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6813-093D-4D28-A860-50FE7B669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0C54-B820-4879-B960-03A7899EC6A4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DA92-6A95-4901-A5B8-2CD0A0098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A782-59B5-499D-93B5-11B36C8FE5E3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66EA-BA1F-42DF-A59E-23BD96158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9E47-8393-4729-BD9E-336A8CC9B7C2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A5EF-AFD2-4B76-B28E-02AEFDED3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58EE-6DC8-4D30-AB66-B1450EC474FB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9A53-5AC3-4377-8AF8-41DA395BF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5CA4-B0B2-4C42-BF0F-7E00F88E5CF3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E978-3B61-4C5D-A635-8E9F54C75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4F6F-6378-4269-B1B1-1E48E8938B0F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C9E7-E415-4965-A984-570A45E06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9D64-EE8C-4514-81E3-00609B022F98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525F-9D15-4834-AD26-2F117629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5655E-0FE0-4914-A9ED-E6008FADBABC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524A2-DFDA-4CBE-B9B6-A2B118815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Programming tutorial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98989"/>
                </a:solidFill>
              </a:rPr>
              <a:t>Lesson 2: calling in-built functions. Let's start working with images!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3099" y="3212976"/>
            <a:ext cx="3650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Dr Michael Berks</a:t>
            </a:r>
          </a:p>
          <a:p>
            <a:pPr algn="ctr"/>
            <a:r>
              <a:rPr lang="en-GB" dirty="0"/>
              <a:t>michael.berks@manchester.ac.uk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476" b="8421"/>
          <a:stretch/>
        </p:blipFill>
        <p:spPr>
          <a:xfrm>
            <a:off x="762000" y="188640"/>
            <a:ext cx="7620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3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5576" y="692696"/>
            <a:ext cx="7632848" cy="5472608"/>
            <a:chOff x="395536" y="188640"/>
            <a:chExt cx="7632848" cy="5472608"/>
          </a:xfrm>
        </p:grpSpPr>
        <p:sp>
          <p:nvSpPr>
            <p:cNvPr id="5" name="Cloud Callout 4"/>
            <p:cNvSpPr/>
            <p:nvPr/>
          </p:nvSpPr>
          <p:spPr>
            <a:xfrm>
              <a:off x="3995936" y="1700808"/>
              <a:ext cx="4032448" cy="2386122"/>
            </a:xfrm>
            <a:prstGeom prst="cloudCallout">
              <a:avLst>
                <a:gd name="adj1" fmla="val -67796"/>
                <a:gd name="adj2" fmla="val -812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… I need to understand how to use </a:t>
              </a:r>
              <a:r>
                <a:rPr lang="en-GB" sz="2800" b="1" dirty="0"/>
                <a:t>arrays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1979712" y="188640"/>
              <a:ext cx="3918023" cy="2088232"/>
            </a:xfrm>
            <a:prstGeom prst="cloudCallout">
              <a:avLst>
                <a:gd name="adj1" fmla="val -55714"/>
                <a:gd name="adj2" fmla="val 544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So to learn how to do stuff with images…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790786"/>
              <a:ext cx="2649658" cy="2870462"/>
            </a:xfrm>
            <a:prstGeom prst="rect">
              <a:avLst/>
            </a:prstGeom>
          </p:spPr>
        </p:pic>
        <p:pic>
          <p:nvPicPr>
            <p:cNvPr id="2054" name="Picture 6" descr="C:\Users\momeemb2\AppData\Local\Microsoft\Windows\Temporary Internet Files\Content.IE5\G4H8M2JH\MC90023351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492896"/>
              <a:ext cx="398619" cy="47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244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Matlab was originally designed to allow efficient and intuitive processing of vectors and matrices</a:t>
            </a:r>
          </a:p>
          <a:p>
            <a:r>
              <a:rPr lang="en-GB" sz="2800" dirty="0"/>
              <a:t>Understanding how to use arrays is the key to successfully working with </a:t>
            </a:r>
            <a:r>
              <a:rPr lang="en-GB" sz="2800" dirty="0" err="1"/>
              <a:t>Matlab</a:t>
            </a:r>
            <a:endParaRPr lang="en-GB" sz="2800" dirty="0"/>
          </a:p>
          <a:p>
            <a:r>
              <a:rPr lang="en-GB" sz="2800" dirty="0"/>
              <a:t>Arrays not as fundamental to python, but still the way in which we store and manipulate images</a:t>
            </a:r>
          </a:p>
          <a:p>
            <a:r>
              <a:rPr lang="en-GB" sz="2800" dirty="0"/>
              <a:t>Next week we’ll see more on how images in </a:t>
            </a:r>
            <a:r>
              <a:rPr lang="en-GB" sz="2800" dirty="0" err="1"/>
              <a:t>Matlab</a:t>
            </a:r>
            <a:r>
              <a:rPr lang="en-GB" sz="2800" dirty="0"/>
              <a:t> and python are just arrays of numbers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to import </a:t>
            </a:r>
            <a:r>
              <a:rPr lang="en-GB" dirty="0" err="1"/>
              <a:t>numpy</a:t>
            </a:r>
            <a:endParaRPr lang="en-GB" dirty="0"/>
          </a:p>
          <a:p>
            <a:r>
              <a:rPr lang="en-GB" dirty="0"/>
              <a:t>You may find it useful to have this tutorial open</a:t>
            </a:r>
          </a:p>
          <a:p>
            <a:pPr marL="0" indent="0">
              <a:buNone/>
            </a:pPr>
            <a:r>
              <a:rPr lang="en-GB" dirty="0"/>
              <a:t>	https://numpy.org/doc/stable/user/numpy-for-matlab-users.html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08356-1340-4FFE-BF0E-8CBE53A8F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0"/>
            <a:ext cx="2790255" cy="9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All arrays are indexed row then column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A = reshape(1:16, 4, 4);</a:t>
            </a:r>
          </a:p>
          <a:p>
            <a:r>
              <a:rPr lang="en-GB" dirty="0"/>
              <a:t>We can access individual elements by</a:t>
            </a:r>
          </a:p>
          <a:p>
            <a:pPr lvl="1"/>
            <a:r>
              <a:rPr lang="en-GB" dirty="0"/>
              <a:t>giving row and column subscripts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b = A(2, 3); </a:t>
            </a: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column  of the 2</a:t>
            </a:r>
            <a:r>
              <a:rPr lang="en-GB" baseline="30000" dirty="0"/>
              <a:t>nd</a:t>
            </a:r>
            <a:r>
              <a:rPr lang="en-GB" dirty="0"/>
              <a:t> row</a:t>
            </a:r>
          </a:p>
          <a:p>
            <a:pPr lvl="1"/>
            <a:r>
              <a:rPr lang="en-GB" dirty="0"/>
              <a:t>giving a single index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b = A(10)</a:t>
            </a:r>
          </a:p>
          <a:p>
            <a:r>
              <a:rPr lang="en-GB" dirty="0"/>
              <a:t>We can access whole rows or columns using :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b = A(2,</a:t>
            </a: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:); </a:t>
            </a:r>
            <a:r>
              <a:rPr lang="en-GB" dirty="0">
                <a:sym typeface="Wingdings" pitchFamily="2" charset="2"/>
              </a:rPr>
              <a:t>b is 1x4, the 2</a:t>
            </a:r>
            <a:r>
              <a:rPr lang="en-GB" baseline="30000" dirty="0">
                <a:sym typeface="Wingdings" pitchFamily="2" charset="2"/>
              </a:rPr>
              <a:t>nd</a:t>
            </a:r>
            <a:r>
              <a:rPr lang="en-GB" dirty="0">
                <a:sym typeface="Wingdings" pitchFamily="2" charset="2"/>
              </a:rPr>
              <a:t> row of A</a:t>
            </a:r>
          </a:p>
          <a:p>
            <a:pPr lvl="2"/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c = A(:,4); </a:t>
            </a:r>
            <a:r>
              <a:rPr lang="en-GB" dirty="0">
                <a:sym typeface="Wingdings" pitchFamily="2" charset="2"/>
              </a:rPr>
              <a:t>c is 4x1, the 4</a:t>
            </a:r>
            <a:r>
              <a:rPr lang="en-GB" baseline="30000" dirty="0">
                <a:sym typeface="Wingdings" pitchFamily="2" charset="2"/>
              </a:rPr>
              <a:t>th</a:t>
            </a:r>
            <a:r>
              <a:rPr lang="en-GB" dirty="0">
                <a:sym typeface="Wingdings" pitchFamily="2" charset="2"/>
              </a:rPr>
              <a:t> column of A</a:t>
            </a:r>
          </a:p>
          <a:p>
            <a:r>
              <a:rPr lang="en-GB" dirty="0">
                <a:sym typeface="Wingdings" pitchFamily="2" charset="2"/>
              </a:rPr>
              <a:t>We can access specific ranges</a:t>
            </a:r>
          </a:p>
          <a:p>
            <a:pPr lvl="2"/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b = A(1, 2:4); </a:t>
            </a:r>
            <a:r>
              <a:rPr lang="en-GB" dirty="0">
                <a:sym typeface="Wingdings" pitchFamily="2" charset="2"/>
              </a:rPr>
              <a:t>b is 1x3, the 2</a:t>
            </a:r>
            <a:r>
              <a:rPr lang="en-GB" baseline="30000" dirty="0">
                <a:sym typeface="Wingdings" pitchFamily="2" charset="2"/>
              </a:rPr>
              <a:t>nd</a:t>
            </a:r>
            <a:r>
              <a:rPr lang="en-GB" dirty="0">
                <a:sym typeface="Wingdings" pitchFamily="2" charset="2"/>
              </a:rPr>
              <a:t>, 3</a:t>
            </a:r>
            <a:r>
              <a:rPr lang="en-GB" baseline="30000" dirty="0">
                <a:sym typeface="Wingdings" pitchFamily="2" charset="2"/>
              </a:rPr>
              <a:t>rd</a:t>
            </a:r>
            <a:r>
              <a:rPr lang="en-GB" dirty="0">
                <a:sym typeface="Wingdings" pitchFamily="2" charset="2"/>
              </a:rPr>
              <a:t> and 4</a:t>
            </a:r>
            <a:r>
              <a:rPr lang="en-GB" baseline="30000" dirty="0">
                <a:sym typeface="Wingdings" pitchFamily="2" charset="2"/>
              </a:rPr>
              <a:t>th</a:t>
            </a:r>
            <a:r>
              <a:rPr lang="en-GB" dirty="0">
                <a:sym typeface="Wingdings" pitchFamily="2" charset="2"/>
              </a:rPr>
              <a:t> elements of the 1</a:t>
            </a:r>
            <a:r>
              <a:rPr lang="en-GB" baseline="30000" dirty="0">
                <a:sym typeface="Wingdings" pitchFamily="2" charset="2"/>
              </a:rPr>
              <a:t>st</a:t>
            </a:r>
            <a:r>
              <a:rPr lang="en-GB" dirty="0">
                <a:sym typeface="Wingdings" pitchFamily="2" charset="2"/>
              </a:rPr>
              <a:t> row</a:t>
            </a:r>
          </a:p>
          <a:p>
            <a:pPr lvl="2"/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C = A(2:3,2:3); </a:t>
            </a:r>
            <a:r>
              <a:rPr lang="en-GB" dirty="0">
                <a:sym typeface="Wingdings" pitchFamily="2" charset="2"/>
              </a:rPr>
              <a:t>C is 2x2, the middle 4 elements of A</a:t>
            </a:r>
          </a:p>
          <a:p>
            <a:pPr lvl="2"/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D = A(2:3, [1 4]);</a:t>
            </a:r>
            <a:r>
              <a:rPr lang="en-GB" dirty="0">
                <a:sym typeface="Wingdings" pitchFamily="2" charset="2"/>
              </a:rPr>
              <a:t> D is 2x2, the 1</a:t>
            </a:r>
            <a:r>
              <a:rPr lang="en-GB" baseline="30000" dirty="0">
                <a:sym typeface="Wingdings" pitchFamily="2" charset="2"/>
              </a:rPr>
              <a:t>st</a:t>
            </a:r>
            <a:r>
              <a:rPr lang="en-GB" dirty="0">
                <a:sym typeface="Wingdings" pitchFamily="2" charset="2"/>
              </a:rPr>
              <a:t> and 4</a:t>
            </a:r>
            <a:r>
              <a:rPr lang="en-GB" baseline="30000" dirty="0">
                <a:sym typeface="Wingdings" pitchFamily="2" charset="2"/>
              </a:rPr>
              <a:t>th</a:t>
            </a:r>
            <a:r>
              <a:rPr lang="en-GB" dirty="0">
                <a:sym typeface="Wingdings" pitchFamily="2" charset="2"/>
              </a:rPr>
              <a:t> elements of the 2</a:t>
            </a:r>
            <a:r>
              <a:rPr lang="en-GB" baseline="30000" dirty="0">
                <a:sym typeface="Wingdings" pitchFamily="2" charset="2"/>
              </a:rPr>
              <a:t>nd</a:t>
            </a:r>
            <a:r>
              <a:rPr lang="en-GB" dirty="0">
                <a:sym typeface="Wingdings" pitchFamily="2" charset="2"/>
              </a:rPr>
              <a:t> and 3</a:t>
            </a:r>
            <a:r>
              <a:rPr lang="en-GB" baseline="30000" dirty="0">
                <a:sym typeface="Wingdings" pitchFamily="2" charset="2"/>
              </a:rPr>
              <a:t>rd</a:t>
            </a:r>
            <a:r>
              <a:rPr lang="en-GB" dirty="0">
                <a:sym typeface="Wingdings" pitchFamily="2" charset="2"/>
              </a:rPr>
              <a:t> rows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8FB0F-639D-4718-9A65-7994F22C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20" y="13825"/>
            <a:ext cx="2309680" cy="8732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28FB0F-639D-4718-9A65-7994F22C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20" y="13825"/>
            <a:ext cx="2309680" cy="873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30648-E025-B357-BB75-410D3402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Let's try this with our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4B38B-E711-8B49-681E-0ED077AF7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array indexing to take a copy of a rectangle from the 80</a:t>
            </a:r>
            <a:r>
              <a:rPr lang="en-US" sz="2800" baseline="30000" dirty="0"/>
              <a:t>th</a:t>
            </a:r>
            <a:r>
              <a:rPr lang="en-US" sz="2800" dirty="0"/>
              <a:t> to 105</a:t>
            </a:r>
            <a:r>
              <a:rPr lang="en-US" sz="2800" baseline="30000" dirty="0"/>
              <a:t>th</a:t>
            </a:r>
            <a:r>
              <a:rPr lang="en-US" sz="2800" dirty="0"/>
              <a:t> rows, and 96</a:t>
            </a:r>
            <a:r>
              <a:rPr lang="en-US" sz="2800" baseline="30000" dirty="0"/>
              <a:t>th</a:t>
            </a:r>
            <a:r>
              <a:rPr lang="en-US" sz="2800" dirty="0"/>
              <a:t> to 160</a:t>
            </a:r>
            <a:r>
              <a:rPr lang="en-US" sz="2800" baseline="30000" dirty="0"/>
              <a:t>th</a:t>
            </a:r>
            <a:r>
              <a:rPr lang="en-US" sz="2800" dirty="0"/>
              <a:t> columns of the Einstein image</a:t>
            </a:r>
          </a:p>
          <a:p>
            <a:r>
              <a:rPr lang="en-US" sz="2800" dirty="0"/>
              <a:t>Use </a:t>
            </a:r>
            <a:r>
              <a:rPr lang="en-US" sz="2800" dirty="0" err="1"/>
              <a:t>imshow</a:t>
            </a:r>
            <a:r>
              <a:rPr lang="en-US" sz="2800" dirty="0"/>
              <a:t> to look at this array – rename your variable something sensible!</a:t>
            </a:r>
          </a:p>
          <a:p>
            <a:r>
              <a:rPr lang="en-US" sz="2800" dirty="0"/>
              <a:t>Do the same for 53</a:t>
            </a:r>
            <a:r>
              <a:rPr lang="en-US" sz="2800" baseline="30000" dirty="0"/>
              <a:t>rd</a:t>
            </a:r>
            <a:r>
              <a:rPr lang="en-US" sz="2800" dirty="0"/>
              <a:t> to 78</a:t>
            </a:r>
            <a:r>
              <a:rPr lang="en-US" sz="2800" baseline="30000" dirty="0"/>
              <a:t>th</a:t>
            </a:r>
            <a:r>
              <a:rPr lang="en-US" sz="2800" dirty="0"/>
              <a:t> rows and 100</a:t>
            </a:r>
            <a:r>
              <a:rPr lang="en-US" sz="2800" baseline="30000" dirty="0"/>
              <a:t>th</a:t>
            </a:r>
            <a:r>
              <a:rPr lang="en-US" sz="2800" dirty="0"/>
              <a:t> to 164</a:t>
            </a:r>
            <a:r>
              <a:rPr lang="en-US" sz="2800" baseline="30000" dirty="0"/>
              <a:t>th</a:t>
            </a:r>
            <a:r>
              <a:rPr lang="en-US" sz="2800" dirty="0"/>
              <a:t> columns in the Trump image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239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62496E-0F7C-4637-97C8-B7F6FF8FD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20" y="13825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arrays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When accessing arrays, ‘end’ acts a special (and very useful!) keyword that refers to the size of that dimension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A = rand(4,5);</a:t>
            </a:r>
          </a:p>
          <a:p>
            <a:pPr lvl="2"/>
            <a:r>
              <a:rPr lang="en-GB" sz="1800" dirty="0">
                <a:solidFill>
                  <a:schemeClr val="tx2"/>
                </a:solidFill>
              </a:rPr>
              <a:t>b = A(1, 2:end); </a:t>
            </a:r>
            <a:r>
              <a:rPr lang="en-GB" sz="1800" dirty="0"/>
              <a:t>b is 1x4, the 2</a:t>
            </a:r>
            <a:r>
              <a:rPr lang="en-GB" sz="1800" baseline="30000" dirty="0"/>
              <a:t>nd</a:t>
            </a:r>
            <a:r>
              <a:rPr lang="en-GB" sz="1800" dirty="0"/>
              <a:t> to 5</a:t>
            </a:r>
            <a:r>
              <a:rPr lang="en-GB" sz="1800" baseline="30000" dirty="0"/>
              <a:t>th</a:t>
            </a:r>
            <a:r>
              <a:rPr lang="en-GB" sz="1800" dirty="0"/>
              <a:t> elements of the 1</a:t>
            </a:r>
            <a:r>
              <a:rPr lang="en-GB" sz="1800" baseline="30000" dirty="0"/>
              <a:t>st</a:t>
            </a:r>
            <a:r>
              <a:rPr lang="en-GB" sz="1800" dirty="0"/>
              <a:t> row</a:t>
            </a:r>
          </a:p>
          <a:p>
            <a:pPr lvl="2"/>
            <a:r>
              <a:rPr lang="en-GB" sz="1800" dirty="0">
                <a:solidFill>
                  <a:schemeClr val="tx2"/>
                </a:solidFill>
              </a:rPr>
              <a:t>c = A(2:end-1,3); </a:t>
            </a:r>
            <a:r>
              <a:rPr lang="en-GB" sz="1800" dirty="0"/>
              <a:t>c is 2x1, the 3</a:t>
            </a:r>
            <a:r>
              <a:rPr lang="en-GB" sz="1800" baseline="30000" dirty="0"/>
              <a:t>rd</a:t>
            </a:r>
            <a:r>
              <a:rPr lang="en-GB" sz="1800" dirty="0"/>
              <a:t> column of the 2</a:t>
            </a:r>
            <a:r>
              <a:rPr lang="en-GB" sz="1800" baseline="30000" dirty="0"/>
              <a:t>nd</a:t>
            </a:r>
            <a:r>
              <a:rPr lang="en-GB" sz="1800" dirty="0"/>
              <a:t> to 3</a:t>
            </a:r>
            <a:r>
              <a:rPr lang="en-GB" sz="1800" baseline="30000" dirty="0"/>
              <a:t>rd</a:t>
            </a:r>
            <a:r>
              <a:rPr lang="en-GB" sz="1800" dirty="0"/>
              <a:t> rows</a:t>
            </a:r>
          </a:p>
          <a:p>
            <a:pPr lvl="2"/>
            <a:r>
              <a:rPr lang="en-GB" sz="1800" dirty="0">
                <a:solidFill>
                  <a:schemeClr val="tx2"/>
                </a:solidFill>
              </a:rPr>
              <a:t>d = A(1:end/2,:); </a:t>
            </a:r>
            <a:r>
              <a:rPr lang="en-GB" sz="1800" dirty="0"/>
              <a:t>d is 2x5, all columns of the first 2 rows</a:t>
            </a:r>
          </a:p>
          <a:p>
            <a:pPr lvl="2"/>
            <a:endParaRPr lang="en-GB" sz="1800" dirty="0"/>
          </a:p>
          <a:p>
            <a:r>
              <a:rPr lang="en-GB" sz="2600" dirty="0"/>
              <a:t>Try the following:</a:t>
            </a:r>
          </a:p>
          <a:p>
            <a:pPr lvl="1"/>
            <a:r>
              <a:rPr lang="en-GB" sz="2200" dirty="0" err="1">
                <a:solidFill>
                  <a:schemeClr val="tx2"/>
                </a:solidFill>
              </a:rPr>
              <a:t>einstein_top</a:t>
            </a:r>
            <a:r>
              <a:rPr lang="en-GB" sz="2200" dirty="0">
                <a:solidFill>
                  <a:schemeClr val="tx2"/>
                </a:solidFill>
              </a:rPr>
              <a:t> = </a:t>
            </a:r>
            <a:r>
              <a:rPr lang="en-GB" sz="2200" dirty="0" err="1">
                <a:solidFill>
                  <a:schemeClr val="tx2"/>
                </a:solidFill>
              </a:rPr>
              <a:t>einstein_im</a:t>
            </a:r>
            <a:r>
              <a:rPr lang="en-GB" sz="2200" dirty="0">
                <a:solidFill>
                  <a:schemeClr val="tx2"/>
                </a:solidFill>
              </a:rPr>
              <a:t>(1:end/2, :);</a:t>
            </a:r>
          </a:p>
          <a:p>
            <a:pPr lvl="1"/>
            <a:r>
              <a:rPr lang="en-GB" sz="2200" dirty="0" err="1">
                <a:solidFill>
                  <a:schemeClr val="tx2"/>
                </a:solidFill>
              </a:rPr>
              <a:t>trump_left</a:t>
            </a:r>
            <a:r>
              <a:rPr lang="en-GB" sz="2200" dirty="0">
                <a:solidFill>
                  <a:schemeClr val="tx2"/>
                </a:solidFill>
              </a:rPr>
              <a:t> = </a:t>
            </a:r>
            <a:r>
              <a:rPr lang="en-GB" sz="2200" dirty="0" err="1">
                <a:solidFill>
                  <a:schemeClr val="tx2"/>
                </a:solidFill>
              </a:rPr>
              <a:t>trump_im</a:t>
            </a:r>
            <a:r>
              <a:rPr lang="en-GB" sz="2200" dirty="0">
                <a:solidFill>
                  <a:schemeClr val="tx2"/>
                </a:solidFill>
              </a:rPr>
              <a:t>(:,1:end/2);</a:t>
            </a:r>
          </a:p>
          <a:p>
            <a:pPr lvl="1"/>
            <a:r>
              <a:rPr lang="en-GB" sz="2200" dirty="0">
                <a:solidFill>
                  <a:schemeClr val="tx2"/>
                </a:solidFill>
              </a:rPr>
              <a:t>einstein_bottom100 = </a:t>
            </a:r>
            <a:r>
              <a:rPr lang="en-GB" sz="2200" dirty="0" err="1">
                <a:solidFill>
                  <a:schemeClr val="tx2"/>
                </a:solidFill>
              </a:rPr>
              <a:t>einstein_im</a:t>
            </a:r>
            <a:r>
              <a:rPr lang="en-GB" sz="2200" dirty="0">
                <a:solidFill>
                  <a:schemeClr val="tx2"/>
                </a:solidFill>
              </a:rPr>
              <a:t>(end-99:end, :);</a:t>
            </a:r>
          </a:p>
          <a:p>
            <a:pPr lvl="1"/>
            <a:endParaRPr lang="en-GB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CB70A-B3F2-3019-47B4-929407FB8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0"/>
            <a:ext cx="2790255" cy="942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5B628-6919-4CAA-C634-23F228C2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Let's try this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23A09-4EEF-B2A9-433C-24E502F3D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tx2"/>
                </a:solidFill>
              </a:rPr>
              <a:t>einstein_eyes</a:t>
            </a:r>
            <a:r>
              <a:rPr lang="en-GB" sz="2400" dirty="0">
                <a:solidFill>
                  <a:schemeClr val="tx2"/>
                </a:solidFill>
              </a:rPr>
              <a:t> = </a:t>
            </a:r>
            <a:r>
              <a:rPr lang="en-GB" sz="2400" dirty="0" err="1">
                <a:solidFill>
                  <a:schemeClr val="tx2"/>
                </a:solidFill>
              </a:rPr>
              <a:t>einstein_im</a:t>
            </a:r>
            <a:r>
              <a:rPr lang="en-GB" sz="2400" dirty="0">
                <a:solidFill>
                  <a:schemeClr val="tx2"/>
                </a:solidFill>
              </a:rPr>
              <a:t>[79:105, 95:160]</a:t>
            </a:r>
          </a:p>
          <a:p>
            <a:r>
              <a:rPr lang="en-GB" sz="2400" dirty="0" err="1">
                <a:solidFill>
                  <a:schemeClr val="tx2"/>
                </a:solidFill>
              </a:rPr>
              <a:t>trump_eyes</a:t>
            </a:r>
            <a:r>
              <a:rPr lang="en-GB" sz="2400" dirty="0">
                <a:solidFill>
                  <a:schemeClr val="tx2"/>
                </a:solidFill>
              </a:rPr>
              <a:t> = </a:t>
            </a:r>
            <a:r>
              <a:rPr lang="en-GB" sz="2400" dirty="0" err="1">
                <a:solidFill>
                  <a:schemeClr val="tx2"/>
                </a:solidFill>
              </a:rPr>
              <a:t>trump_im</a:t>
            </a:r>
            <a:r>
              <a:rPr lang="en-GB" sz="2400" dirty="0">
                <a:solidFill>
                  <a:schemeClr val="tx2"/>
                </a:solidFill>
              </a:rPr>
              <a:t>[52:78, 99:164]</a:t>
            </a:r>
          </a:p>
          <a:p>
            <a:r>
              <a:rPr lang="en-GB" sz="2400" dirty="0" err="1">
                <a:solidFill>
                  <a:schemeClr val="tx2"/>
                </a:solidFill>
              </a:rPr>
              <a:t>plt.figure</a:t>
            </a:r>
            <a:r>
              <a:rPr lang="en-GB" sz="2400" dirty="0">
                <a:solidFill>
                  <a:schemeClr val="tx2"/>
                </a:solidFill>
              </a:rPr>
              <a:t>()</a:t>
            </a:r>
          </a:p>
          <a:p>
            <a:r>
              <a:rPr lang="en-GB" sz="2400" dirty="0" err="1">
                <a:solidFill>
                  <a:schemeClr val="tx2"/>
                </a:solidFill>
              </a:rPr>
              <a:t>plt.imshow</a:t>
            </a:r>
            <a:r>
              <a:rPr lang="en-GB" sz="2400" dirty="0">
                <a:solidFill>
                  <a:schemeClr val="tx2"/>
                </a:solidFill>
              </a:rPr>
              <a:t>(</a:t>
            </a:r>
            <a:r>
              <a:rPr lang="en-GB" sz="2400" dirty="0" err="1">
                <a:solidFill>
                  <a:schemeClr val="tx2"/>
                </a:solidFill>
              </a:rPr>
              <a:t>einstein_eyes</a:t>
            </a:r>
            <a:r>
              <a:rPr lang="en-GB" sz="2400" dirty="0">
                <a:solidFill>
                  <a:schemeClr val="tx2"/>
                </a:solidFill>
              </a:rPr>
              <a:t>)</a:t>
            </a:r>
          </a:p>
          <a:p>
            <a:r>
              <a:rPr lang="en-GB" sz="2400" dirty="0" err="1">
                <a:solidFill>
                  <a:schemeClr val="tx2"/>
                </a:solidFill>
              </a:rPr>
              <a:t>plt.figure</a:t>
            </a:r>
            <a:r>
              <a:rPr lang="en-GB" sz="2400" dirty="0">
                <a:solidFill>
                  <a:schemeClr val="tx2"/>
                </a:solidFill>
              </a:rPr>
              <a:t>()</a:t>
            </a:r>
          </a:p>
          <a:p>
            <a:r>
              <a:rPr lang="en-GB" sz="2400" dirty="0" err="1">
                <a:solidFill>
                  <a:schemeClr val="tx2"/>
                </a:solidFill>
              </a:rPr>
              <a:t>plt.imshow</a:t>
            </a:r>
            <a:r>
              <a:rPr lang="en-GB" sz="2400" dirty="0">
                <a:solidFill>
                  <a:schemeClr val="tx2"/>
                </a:solidFill>
              </a:rPr>
              <a:t>(</a:t>
            </a:r>
            <a:r>
              <a:rPr lang="en-GB" sz="2400" dirty="0" err="1">
                <a:solidFill>
                  <a:schemeClr val="tx2"/>
                </a:solidFill>
              </a:rPr>
              <a:t>trump_eyes</a:t>
            </a:r>
            <a:r>
              <a:rPr lang="en-GB" sz="2400" dirty="0">
                <a:solidFill>
                  <a:schemeClr val="tx2"/>
                </a:solidFill>
              </a:rPr>
              <a:t>)</a:t>
            </a:r>
          </a:p>
          <a:p>
            <a:r>
              <a:rPr lang="en-GB" sz="2400" dirty="0" err="1">
                <a:solidFill>
                  <a:schemeClr val="tx2"/>
                </a:solidFill>
              </a:rPr>
              <a:t>einstein_top</a:t>
            </a:r>
            <a:r>
              <a:rPr lang="en-GB" sz="2400" dirty="0">
                <a:solidFill>
                  <a:schemeClr val="tx2"/>
                </a:solidFill>
              </a:rPr>
              <a:t> = </a:t>
            </a:r>
            <a:r>
              <a:rPr lang="en-GB" sz="2400" dirty="0" err="1">
                <a:solidFill>
                  <a:schemeClr val="tx2"/>
                </a:solidFill>
              </a:rPr>
              <a:t>einstein_im</a:t>
            </a:r>
            <a:r>
              <a:rPr lang="en-GB" sz="2400" dirty="0">
                <a:solidFill>
                  <a:schemeClr val="tx2"/>
                </a:solidFill>
              </a:rPr>
              <a:t>[:</a:t>
            </a:r>
            <a:r>
              <a:rPr lang="en-GB" sz="2400" dirty="0" err="1">
                <a:solidFill>
                  <a:schemeClr val="tx2"/>
                </a:solidFill>
              </a:rPr>
              <a:t>einstein_im.shape</a:t>
            </a:r>
            <a:r>
              <a:rPr lang="en-GB" sz="2400" dirty="0">
                <a:solidFill>
                  <a:schemeClr val="tx2"/>
                </a:solidFill>
              </a:rPr>
              <a:t>(0)/2,:]</a:t>
            </a:r>
          </a:p>
          <a:p>
            <a:r>
              <a:rPr lang="en-GB" sz="2400" dirty="0" err="1">
                <a:solidFill>
                  <a:schemeClr val="tx2"/>
                </a:solidFill>
              </a:rPr>
              <a:t>trump_left</a:t>
            </a:r>
            <a:r>
              <a:rPr lang="en-GB" sz="2400" dirty="0">
                <a:solidFill>
                  <a:schemeClr val="tx2"/>
                </a:solidFill>
              </a:rPr>
              <a:t> = </a:t>
            </a:r>
            <a:r>
              <a:rPr lang="en-GB" sz="2400" dirty="0" err="1">
                <a:solidFill>
                  <a:schemeClr val="tx2"/>
                </a:solidFill>
              </a:rPr>
              <a:t>trump_im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[:,:</a:t>
            </a:r>
            <a:r>
              <a:rPr lang="en-GB" sz="2400" dirty="0" err="1" smtClean="0">
                <a:solidFill>
                  <a:schemeClr val="tx2"/>
                </a:solidFill>
              </a:rPr>
              <a:t>trump_im.shape</a:t>
            </a:r>
            <a:r>
              <a:rPr lang="en-GB" sz="2400" dirty="0" smtClean="0">
                <a:solidFill>
                  <a:schemeClr val="tx2"/>
                </a:solidFill>
              </a:rPr>
              <a:t>(1</a:t>
            </a:r>
            <a:r>
              <a:rPr lang="en-GB" sz="2400" dirty="0">
                <a:solidFill>
                  <a:schemeClr val="tx2"/>
                </a:solidFill>
              </a:rPr>
              <a:t>)/2]</a:t>
            </a:r>
          </a:p>
          <a:p>
            <a:r>
              <a:rPr lang="en-GB" sz="2400" dirty="0">
                <a:solidFill>
                  <a:schemeClr val="tx2"/>
                </a:solidFill>
              </a:rPr>
              <a:t>einstein_bottom100 = </a:t>
            </a:r>
            <a:r>
              <a:rPr lang="en-GB" sz="2400" dirty="0" err="1">
                <a:solidFill>
                  <a:schemeClr val="tx2"/>
                </a:solidFill>
              </a:rPr>
              <a:t>einstein_im</a:t>
            </a:r>
            <a:r>
              <a:rPr lang="en-GB" sz="2400" dirty="0">
                <a:solidFill>
                  <a:schemeClr val="tx2"/>
                </a:solidFill>
              </a:rPr>
              <a:t>[-100:,:]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/>
              <a:t>What differences do you notice?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271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A2281-048B-469F-B550-DED9913E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0"/>
            <a:ext cx="2790255" cy="942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C5A4E-9EC6-4FAC-9142-E3F7EA0A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Key differences in python </a:t>
            </a:r>
            <a:r>
              <a:rPr lang="en-GB" sz="4000" dirty="0" err="1"/>
              <a:t>numpy</a:t>
            </a:r>
            <a:r>
              <a:rPr lang="en-GB" sz="40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14559-CE6D-4A75-A9D6-033D28D5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Indexing </a:t>
            </a:r>
          </a:p>
          <a:p>
            <a:pPr lvl="1"/>
            <a:r>
              <a:rPr lang="en-GB" sz="2400" dirty="0"/>
              <a:t>Starts at 0</a:t>
            </a:r>
          </a:p>
          <a:p>
            <a:pPr lvl="1"/>
            <a:r>
              <a:rPr lang="en-GB" sz="2400" dirty="0"/>
              <a:t>The end of an index is range is exclusive, </a:t>
            </a:r>
            <a:r>
              <a:rPr lang="en-GB" sz="2400" dirty="0" err="1"/>
              <a:t>eg</a:t>
            </a:r>
            <a:r>
              <a:rPr lang="en-GB" sz="2400" dirty="0"/>
              <a:t>: 0:3 -&gt; 0, 1, 2</a:t>
            </a:r>
          </a:p>
          <a:p>
            <a:pPr lvl="1"/>
            <a:r>
              <a:rPr lang="en-GB" sz="2400" dirty="0"/>
              <a:t>Use [] instead of ()</a:t>
            </a:r>
          </a:p>
          <a:p>
            <a:pPr lvl="1"/>
            <a:r>
              <a:rPr lang="en-GB" sz="2400" dirty="0"/>
              <a:t>Don’t use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end</a:t>
            </a:r>
            <a:r>
              <a:rPr lang="en-GB" sz="2400" dirty="0"/>
              <a:t> keyword</a:t>
            </a:r>
          </a:p>
          <a:p>
            <a:pPr lvl="2"/>
            <a:r>
              <a:rPr lang="en-GB" sz="2000" dirty="0"/>
              <a:t>Leave empty to index to end of dimension</a:t>
            </a:r>
          </a:p>
          <a:p>
            <a:pPr lvl="2"/>
            <a:r>
              <a:rPr lang="en-GB" sz="2000" dirty="0"/>
              <a:t>Use –</a:t>
            </a:r>
            <a:r>
              <a:rPr lang="en-GB" sz="2000" dirty="0" err="1"/>
              <a:t>idx</a:t>
            </a:r>
            <a:r>
              <a:rPr lang="en-GB" sz="2000" dirty="0"/>
              <a:t> to index from end</a:t>
            </a:r>
          </a:p>
        </p:txBody>
      </p:sp>
    </p:spTree>
    <p:extLst>
      <p:ext uri="{BB962C8B-B14F-4D97-AF65-F5344CB8AC3E}">
        <p14:creationId xmlns:p14="http://schemas.microsoft.com/office/powerpoint/2010/main" val="830903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8DB47-D41E-4ED1-AFF0-C5D7E6B1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20" y="13825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dirty="0"/>
              <a:t>Indexing arrays - assigning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We can also use indexing on the LHS of equations to assign parts of an array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A = zeros(5,5); B = rand(4,4);</a:t>
            </a:r>
          </a:p>
          <a:p>
            <a:pPr lvl="1"/>
            <a:r>
              <a:rPr lang="en-GB" dirty="0"/>
              <a:t>Either with an array of the same size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A(1:4,1:4) = B;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A(3:5,4:5) = B(1:3,1:2);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A(3:5,4:end) = B(1:3, [1 4]);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A([1 5 9]) = B([2 4 11]);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A(1:4,1:3) = B; </a:t>
            </a:r>
            <a:r>
              <a:rPr lang="en-GB" dirty="0"/>
              <a:t>Causes an error! Why?</a:t>
            </a:r>
          </a:p>
          <a:p>
            <a:pPr lvl="1"/>
            <a:r>
              <a:rPr lang="en-GB" dirty="0"/>
              <a:t>Copy back to the same variable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B(1,:) = B(4,:); </a:t>
            </a:r>
            <a:r>
              <a:rPr lang="en-GB" dirty="0"/>
              <a:t>Copies the 4</a:t>
            </a:r>
            <a:r>
              <a:rPr lang="en-GB" baseline="30000" dirty="0"/>
              <a:t>th</a:t>
            </a:r>
            <a:r>
              <a:rPr lang="en-GB" dirty="0"/>
              <a:t> row of B to its 1</a:t>
            </a:r>
            <a:r>
              <a:rPr lang="en-GB" baseline="30000" dirty="0"/>
              <a:t>st</a:t>
            </a:r>
            <a:r>
              <a:rPr lang="en-GB" dirty="0"/>
              <a:t> row (the values of which are now lost!)</a:t>
            </a:r>
          </a:p>
          <a:p>
            <a:pPr lvl="1"/>
            <a:r>
              <a:rPr lang="en-GB" dirty="0"/>
              <a:t>Or with a scalar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A(:,2) = 0; </a:t>
            </a:r>
            <a:r>
              <a:rPr lang="en-GB" dirty="0"/>
              <a:t>Sets the 2</a:t>
            </a:r>
            <a:r>
              <a:rPr lang="en-GB" baseline="30000" dirty="0"/>
              <a:t>nd</a:t>
            </a:r>
            <a:r>
              <a:rPr lang="en-GB" dirty="0"/>
              <a:t> column of A to zero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B([1 4 15]) = pi; </a:t>
            </a:r>
            <a:r>
              <a:rPr lang="en-GB" dirty="0"/>
              <a:t>Sets the 1</a:t>
            </a:r>
            <a:r>
              <a:rPr lang="en-GB" baseline="30000" dirty="0"/>
              <a:t>st</a:t>
            </a:r>
            <a:r>
              <a:rPr lang="en-GB" dirty="0"/>
              <a:t>, 4</a:t>
            </a:r>
            <a:r>
              <a:rPr lang="en-GB" baseline="30000" dirty="0"/>
              <a:t>th</a:t>
            </a:r>
            <a:r>
              <a:rPr lang="en-GB" dirty="0"/>
              <a:t> and 15</a:t>
            </a:r>
            <a:r>
              <a:rPr lang="en-GB" baseline="30000" dirty="0"/>
              <a:t>th</a:t>
            </a:r>
            <a:r>
              <a:rPr lang="en-GB" dirty="0"/>
              <a:t> elements of B to </a:t>
            </a:r>
            <a:r>
              <a:rPr lang="el-GR" dirty="0"/>
              <a:t>π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E694-3C96-478E-DF33-565A6CE6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Calling in-built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C120-B353-E0EE-239C-5C0D6AE0A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Last week we saw how to create our own functions inside a </a:t>
            </a:r>
            <a:r>
              <a:rPr lang="en-GB" dirty="0" err="1"/>
              <a:t>Matlab</a:t>
            </a:r>
            <a:r>
              <a:rPr lang="en-GB" dirty="0"/>
              <a:t> or python script</a:t>
            </a:r>
          </a:p>
          <a:p>
            <a:r>
              <a:rPr lang="en-GB" dirty="0"/>
              <a:t>This week, we'll start by learning how to call in-built functions</a:t>
            </a:r>
          </a:p>
          <a:p>
            <a:r>
              <a:rPr lang="en-GB" dirty="0" err="1"/>
              <a:t>Matlab</a:t>
            </a:r>
            <a:r>
              <a:rPr lang="en-GB" dirty="0"/>
              <a:t> is super easy – just call any in-built function in the same way we called our own</a:t>
            </a:r>
          </a:p>
        </p:txBody>
      </p:sp>
    </p:spTree>
    <p:extLst>
      <p:ext uri="{BB962C8B-B14F-4D97-AF65-F5344CB8AC3E}">
        <p14:creationId xmlns:p14="http://schemas.microsoft.com/office/powerpoint/2010/main" val="524968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070C6E-157C-44D0-B659-487F28AB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20" y="13825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Out-of-bounds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If we try and access an element using an index larger than the dimensions of an array, we get an out-of-bounds error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A = rand(5,5);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b = A(5,6);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b = A(26);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b = A(end+1,2);</a:t>
            </a:r>
          </a:p>
          <a:p>
            <a:r>
              <a:rPr lang="en-GB" dirty="0"/>
              <a:t>If we assign to out-of-bounds indices, Matlab automatically extends the target array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A(5,6) = 1;</a:t>
            </a:r>
            <a:r>
              <a:rPr lang="en-GB" dirty="0"/>
              <a:t> A is now 5x6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A(end+3,2)</a:t>
            </a:r>
            <a:r>
              <a:rPr lang="en-GB" dirty="0"/>
              <a:t> = 2; A is now 7x6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A(:,end+1) = rand(7,1); </a:t>
            </a:r>
            <a:r>
              <a:rPr lang="en-GB" dirty="0"/>
              <a:t>A is now 7x7</a:t>
            </a:r>
          </a:p>
          <a:p>
            <a:r>
              <a:rPr lang="en-GB" dirty="0"/>
              <a:t>Negative numbers, zeros, and non-integers can never be used, either accessing or assigning</a:t>
            </a:r>
          </a:p>
          <a:p>
            <a:pPr lvl="1"/>
            <a:r>
              <a:rPr lang="en-GB" dirty="0"/>
              <a:t>(Except in the special case of logical indexing – we’ll cover later!)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71E214-ACFE-58BA-10B1-EAA3D738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20" y="13825"/>
            <a:ext cx="2309680" cy="873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9BE95-F170-84B7-E82D-93ABD3D0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Let's try this with our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74A6-44C8-8263-46F2-EADAC1F8F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Using array assignment, copy “The </a:t>
            </a:r>
            <a:r>
              <a:rPr lang="en-GB" sz="3200" dirty="0" err="1"/>
              <a:t>Donald”’s</a:t>
            </a:r>
            <a:r>
              <a:rPr lang="en-GB" sz="3200" dirty="0"/>
              <a:t> eyes into Einstein’s. Look at the result!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einstein_im_copy = einstein_im;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einstein_im_copy(80:105, 96:160) = trump_eyes;</a:t>
            </a:r>
          </a:p>
          <a:p>
            <a:r>
              <a:rPr lang="de-DE" dirty="0"/>
              <a:t>Do the same to copy Eintein's eyes into the trump image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27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4B0544-247B-83E0-E386-9219D1362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0"/>
            <a:ext cx="2790255" cy="942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0E8AF-5D6E-BC34-141E-07238AE2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Let's try this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347B-6958-4D12-3976-10360689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>
                <a:solidFill>
                  <a:schemeClr val="tx2"/>
                </a:solidFill>
              </a:rPr>
              <a:t>einstein_im_copy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einstein_im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err="1">
                <a:solidFill>
                  <a:schemeClr val="tx2"/>
                </a:solidFill>
              </a:rPr>
              <a:t>trump_im_copy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trump_im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err="1">
                <a:solidFill>
                  <a:schemeClr val="tx2"/>
                </a:solidFill>
              </a:rPr>
              <a:t>einstein_im_copy</a:t>
            </a:r>
            <a:r>
              <a:rPr lang="en-GB" sz="2000" dirty="0">
                <a:solidFill>
                  <a:schemeClr val="tx2"/>
                </a:solidFill>
              </a:rPr>
              <a:t>[79:105,95:160] = </a:t>
            </a:r>
            <a:r>
              <a:rPr lang="en-GB" sz="2000" dirty="0" err="1">
                <a:solidFill>
                  <a:schemeClr val="tx2"/>
                </a:solidFill>
              </a:rPr>
              <a:t>trump_eyes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err="1">
                <a:solidFill>
                  <a:schemeClr val="tx2"/>
                </a:solidFill>
              </a:rPr>
              <a:t>trump_im_copy</a:t>
            </a:r>
            <a:r>
              <a:rPr lang="en-GB" sz="2000" dirty="0">
                <a:solidFill>
                  <a:schemeClr val="tx2"/>
                </a:solidFill>
              </a:rPr>
              <a:t>[52:78,99164] = </a:t>
            </a:r>
            <a:r>
              <a:rPr lang="en-GB" sz="2000" dirty="0" err="1">
                <a:solidFill>
                  <a:schemeClr val="tx2"/>
                </a:solidFill>
              </a:rPr>
              <a:t>einstein_eyes</a:t>
            </a:r>
            <a:endParaRPr lang="en-GB" sz="2000" dirty="0">
              <a:solidFill>
                <a:schemeClr val="tx2"/>
              </a:solidFill>
            </a:endParaRPr>
          </a:p>
          <a:p>
            <a:endParaRPr lang="en-GB" sz="2000" dirty="0"/>
          </a:p>
          <a:p>
            <a:r>
              <a:rPr lang="en-GB" sz="2000" dirty="0"/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1593811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8C491-8A5C-0B96-CC56-3249299C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0"/>
            <a:ext cx="2790255" cy="942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0E8AF-5D6E-BC34-141E-07238AE2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again using </a:t>
            </a:r>
            <a:r>
              <a:rPr lang="en-GB" dirty="0" err="1"/>
              <a:t>np.copy</a:t>
            </a:r>
            <a:r>
              <a:rPr lang="en-GB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347B-6958-4D12-3976-10360689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>
                <a:solidFill>
                  <a:schemeClr val="tx2"/>
                </a:solidFill>
              </a:rPr>
              <a:t>einstein_im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plt.imread</a:t>
            </a:r>
            <a:r>
              <a:rPr lang="en-GB" sz="2000" dirty="0">
                <a:solidFill>
                  <a:schemeClr val="tx2"/>
                </a:solidFill>
              </a:rPr>
              <a:t>('data/einstein.png')</a:t>
            </a:r>
          </a:p>
          <a:p>
            <a:r>
              <a:rPr lang="en-GB" sz="2000" dirty="0" err="1">
                <a:solidFill>
                  <a:schemeClr val="tx2"/>
                </a:solidFill>
              </a:rPr>
              <a:t>trump_im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plt.imread</a:t>
            </a:r>
            <a:r>
              <a:rPr lang="en-GB" sz="2000" dirty="0">
                <a:solidFill>
                  <a:schemeClr val="tx2"/>
                </a:solidFill>
              </a:rPr>
              <a:t>('data/trump.png')</a:t>
            </a:r>
          </a:p>
          <a:p>
            <a:r>
              <a:rPr lang="en-GB" sz="2000" dirty="0" err="1">
                <a:solidFill>
                  <a:schemeClr val="tx2"/>
                </a:solidFill>
              </a:rPr>
              <a:t>einstein_im_copy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np.copy</a:t>
            </a:r>
            <a:r>
              <a:rPr lang="en-GB" sz="2000" dirty="0">
                <a:solidFill>
                  <a:schemeClr val="tx2"/>
                </a:solidFill>
              </a:rPr>
              <a:t>(</a:t>
            </a:r>
            <a:r>
              <a:rPr lang="en-GB" sz="2000" dirty="0" err="1">
                <a:solidFill>
                  <a:schemeClr val="tx2"/>
                </a:solidFill>
              </a:rPr>
              <a:t>einstein_im</a:t>
            </a:r>
            <a:r>
              <a:rPr lang="en-GB" sz="2000" dirty="0">
                <a:solidFill>
                  <a:schemeClr val="tx2"/>
                </a:solidFill>
              </a:rPr>
              <a:t>)</a:t>
            </a:r>
          </a:p>
          <a:p>
            <a:r>
              <a:rPr lang="en-GB" sz="2000" dirty="0" err="1">
                <a:solidFill>
                  <a:schemeClr val="tx2"/>
                </a:solidFill>
              </a:rPr>
              <a:t>trump_im_copy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np.copy</a:t>
            </a:r>
            <a:r>
              <a:rPr lang="en-GB" sz="2000" dirty="0">
                <a:solidFill>
                  <a:schemeClr val="tx2"/>
                </a:solidFill>
              </a:rPr>
              <a:t>(</a:t>
            </a:r>
            <a:r>
              <a:rPr lang="en-GB" sz="2000" dirty="0" err="1">
                <a:solidFill>
                  <a:schemeClr val="tx2"/>
                </a:solidFill>
              </a:rPr>
              <a:t>trump_im</a:t>
            </a:r>
            <a:r>
              <a:rPr lang="en-GB" sz="2000" dirty="0">
                <a:solidFill>
                  <a:schemeClr val="tx2"/>
                </a:solidFill>
              </a:rPr>
              <a:t>)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err="1">
                <a:solidFill>
                  <a:schemeClr val="tx2"/>
                </a:solidFill>
              </a:rPr>
              <a:t>einstein_eyes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einstein_im</a:t>
            </a:r>
            <a:r>
              <a:rPr lang="en-GB" sz="2000" dirty="0">
                <a:solidFill>
                  <a:schemeClr val="tx2"/>
                </a:solidFill>
              </a:rPr>
              <a:t>[79:105, 95:160]</a:t>
            </a:r>
          </a:p>
          <a:p>
            <a:r>
              <a:rPr lang="en-GB" sz="2000" dirty="0" err="1">
                <a:solidFill>
                  <a:schemeClr val="tx2"/>
                </a:solidFill>
              </a:rPr>
              <a:t>trump_eyes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trump_im</a:t>
            </a:r>
            <a:r>
              <a:rPr lang="en-GB" sz="2000" dirty="0">
                <a:solidFill>
                  <a:schemeClr val="tx2"/>
                </a:solidFill>
              </a:rPr>
              <a:t>[52:78, 99:164]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err="1">
                <a:solidFill>
                  <a:schemeClr val="tx2"/>
                </a:solidFill>
              </a:rPr>
              <a:t>einstein_im_copy</a:t>
            </a:r>
            <a:r>
              <a:rPr lang="en-GB" sz="2000" dirty="0">
                <a:solidFill>
                  <a:schemeClr val="tx2"/>
                </a:solidFill>
              </a:rPr>
              <a:t>[79:105,95:160] = </a:t>
            </a:r>
            <a:r>
              <a:rPr lang="en-GB" sz="2000" dirty="0" err="1">
                <a:solidFill>
                  <a:schemeClr val="tx2"/>
                </a:solidFill>
              </a:rPr>
              <a:t>trump_eyes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err="1">
                <a:solidFill>
                  <a:schemeClr val="tx2"/>
                </a:solidFill>
              </a:rPr>
              <a:t>trump_im_copy</a:t>
            </a:r>
            <a:r>
              <a:rPr lang="en-GB" sz="2000" dirty="0">
                <a:solidFill>
                  <a:schemeClr val="tx2"/>
                </a:solidFill>
              </a:rPr>
              <a:t>[52:78,99164] = </a:t>
            </a:r>
            <a:r>
              <a:rPr lang="en-GB" sz="2000" dirty="0" err="1">
                <a:solidFill>
                  <a:schemeClr val="tx2"/>
                </a:solidFill>
              </a:rPr>
              <a:t>einstein_eyes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8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A2281-048B-469F-B550-DED9913E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0"/>
            <a:ext cx="2790255" cy="942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C5A4E-9EC6-4FAC-9142-E3F7EA0A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Key differences in python </a:t>
            </a:r>
            <a:r>
              <a:rPr lang="en-GB" sz="4000" dirty="0" err="1"/>
              <a:t>numpy</a:t>
            </a:r>
            <a:r>
              <a:rPr lang="en-GB" sz="40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14559-CE6D-4A75-A9D6-033D28D5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Array slices give us a "view" of the original. Need to take explicit copy to avoid overwriting original</a:t>
            </a:r>
            <a:endParaRPr lang="en-GB" sz="1800" dirty="0"/>
          </a:p>
          <a:p>
            <a:r>
              <a:rPr lang="en-GB" sz="2200" dirty="0"/>
              <a:t>Can’t dynamically extend size of arrays</a:t>
            </a:r>
          </a:p>
          <a:p>
            <a:r>
              <a:rPr lang="en-GB" sz="2200" dirty="0"/>
              <a:t>Arrays have a specific dimension </a:t>
            </a:r>
          </a:p>
          <a:p>
            <a:pPr lvl="1"/>
            <a:r>
              <a:rPr lang="en-GB" sz="1800" dirty="0"/>
              <a:t>e.g. a 1-D array is a different type to a 2D-array</a:t>
            </a:r>
          </a:p>
          <a:p>
            <a:pPr lvl="1"/>
            <a:r>
              <a:rPr lang="en-GB" sz="1800" dirty="0"/>
              <a:t>Always index dimensions separately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54516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DFFD-0609-9306-0253-2C703601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exercises?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878F0-68C9-9288-E542-3D7C31F0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Can you do swap Einstein and Trump's mouths? Hint, in </a:t>
            </a:r>
            <a:r>
              <a:rPr lang="en-GB" sz="2000" dirty="0" err="1"/>
              <a:t>Matlab</a:t>
            </a:r>
            <a:r>
              <a:rPr lang="en-GB" sz="2000" dirty="0"/>
              <a:t> you can use the pixel pointer tool to work out which rows and columns to use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Can you use array indexing to make a copy of the images half the size? Hint: try the pattern 1:2:n in </a:t>
            </a:r>
            <a:r>
              <a:rPr lang="en-GB" sz="2000" dirty="0" err="1"/>
              <a:t>Matlab</a:t>
            </a:r>
            <a:endParaRPr lang="en-GB" sz="2000" dirty="0"/>
          </a:p>
          <a:p>
            <a:r>
              <a:rPr lang="en-GB" sz="2000" dirty="0"/>
              <a:t>Can you use array indexing to flip the images upside-down or left-to-right? Hint: try the pattern n:-1:1 in </a:t>
            </a:r>
            <a:r>
              <a:rPr lang="en-GB" sz="2000" dirty="0" err="1"/>
              <a:t>Matlab</a:t>
            </a:r>
            <a:endParaRPr lang="en-GB" sz="2000" dirty="0"/>
          </a:p>
          <a:p>
            <a:r>
              <a:rPr lang="en-GB" sz="2000" dirty="0"/>
              <a:t>Does this work in python too?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30A73-5B5C-F199-BE66-0C29EF75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23"/>
          <a:stretch/>
        </p:blipFill>
        <p:spPr>
          <a:xfrm>
            <a:off x="323528" y="2459335"/>
            <a:ext cx="5353050" cy="14737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1C8E13-CA14-AE33-11D0-18C595D7DBE9}"/>
              </a:ext>
            </a:extLst>
          </p:cNvPr>
          <p:cNvCxnSpPr>
            <a:cxnSpLocks/>
          </p:cNvCxnSpPr>
          <p:nvPr/>
        </p:nvCxnSpPr>
        <p:spPr>
          <a:xfrm flipH="1">
            <a:off x="3851920" y="2996952"/>
            <a:ext cx="2280381" cy="474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2759FD-FF9D-483A-A2D6-3FB95B28A9FF}"/>
              </a:ext>
            </a:extLst>
          </p:cNvPr>
          <p:cNvSpPr txBox="1"/>
          <p:nvPr/>
        </p:nvSpPr>
        <p:spPr>
          <a:xfrm>
            <a:off x="6132301" y="2704565"/>
            <a:ext cx="28425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Click on this button, then click anywhere in the image</a:t>
            </a:r>
          </a:p>
        </p:txBody>
      </p:sp>
    </p:spTree>
    <p:extLst>
      <p:ext uri="{BB962C8B-B14F-4D97-AF65-F5344CB8AC3E}">
        <p14:creationId xmlns:p14="http://schemas.microsoft.com/office/powerpoint/2010/main" val="3007300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From blackboard, save the script </a:t>
            </a:r>
            <a:r>
              <a:rPr lang="en-GB" sz="2400" dirty="0" err="1">
                <a:solidFill>
                  <a:schemeClr val="tx2"/>
                </a:solidFill>
              </a:rPr>
              <a:t>array_indexing.m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/>
              <a:t>into your </a:t>
            </a:r>
            <a:r>
              <a:rPr lang="en-GB" sz="2400" dirty="0" err="1"/>
              <a:t>Matlab</a:t>
            </a:r>
            <a:r>
              <a:rPr lang="en-GB" sz="2400" dirty="0"/>
              <a:t> scripts folder from</a:t>
            </a:r>
          </a:p>
          <a:p>
            <a:pPr lvl="1"/>
            <a:r>
              <a:rPr lang="en-GB" sz="2400" dirty="0"/>
              <a:t>Open the script</a:t>
            </a:r>
          </a:p>
          <a:p>
            <a:r>
              <a:rPr lang="en-GB" sz="2400" dirty="0"/>
              <a:t>Copy and paste each line (or highlight and press F9) to run each line at the command line</a:t>
            </a:r>
          </a:p>
          <a:p>
            <a:endParaRPr lang="en-GB" sz="2400" dirty="0"/>
          </a:p>
          <a:p>
            <a:r>
              <a:rPr lang="en-GB" sz="2400" dirty="0"/>
              <a:t>Do all the examples make sense?</a:t>
            </a:r>
          </a:p>
          <a:p>
            <a:r>
              <a:rPr lang="en-GB" sz="2400" dirty="0"/>
              <a:t>Which lines generate errors? Why?</a:t>
            </a:r>
          </a:p>
          <a:p>
            <a:endParaRPr lang="en-GB" sz="2400" dirty="0"/>
          </a:p>
          <a:p>
            <a:r>
              <a:rPr lang="en-GB" sz="2400" dirty="0"/>
              <a:t>Try the same in python with </a:t>
            </a:r>
            <a:r>
              <a:rPr lang="en-GB" sz="2400" dirty="0">
                <a:solidFill>
                  <a:schemeClr val="tx2"/>
                </a:solidFill>
              </a:rPr>
              <a:t>array_indexing.py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0CD87-427C-F589-5A44-9D4CAFBD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0"/>
            <a:ext cx="2790255" cy="942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3F5DB-BE70-4D45-B1C6-6F9241E7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about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91D61-C8B1-4EFC-8529-3127A7917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Python is slightly different</a:t>
            </a:r>
          </a:p>
          <a:p>
            <a:r>
              <a:rPr lang="en-GB" dirty="0"/>
              <a:t>It won’t automatically look for functions</a:t>
            </a:r>
          </a:p>
          <a:p>
            <a:r>
              <a:rPr lang="en-GB" dirty="0"/>
              <a:t>You need to specify which you want to use, by using the key word</a:t>
            </a:r>
          </a:p>
          <a:p>
            <a:pPr marL="914400" lvl="2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import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dirty="0"/>
              <a:t>You can import either modules or specific functions</a:t>
            </a:r>
          </a:p>
        </p:txBody>
      </p:sp>
    </p:spTree>
    <p:extLst>
      <p:ext uri="{BB962C8B-B14F-4D97-AF65-F5344CB8AC3E}">
        <p14:creationId xmlns:p14="http://schemas.microsoft.com/office/powerpoint/2010/main" val="242992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F6D9-1753-1D68-EF51-817EC305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2D0E8-6CD0-F364-FA77-1AF21B99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Create a new folder in your programming tutorial folder called ‘data’</a:t>
            </a:r>
          </a:p>
          <a:p>
            <a:r>
              <a:rPr lang="en-GB" sz="3200" dirty="0"/>
              <a:t>Download the images einstein.png and trump.png from Blackboard into ‘data’</a:t>
            </a:r>
          </a:p>
          <a:p>
            <a:r>
              <a:rPr lang="en-GB" dirty="0"/>
              <a:t>Create new scripts:</a:t>
            </a:r>
          </a:p>
          <a:p>
            <a:pPr lvl="1"/>
            <a:r>
              <a:rPr lang="en-GB" sz="2800" dirty="0" err="1"/>
              <a:t>Matlab</a:t>
            </a:r>
            <a:r>
              <a:rPr lang="en-GB" sz="2800" dirty="0"/>
              <a:t>: programming_tutorial_lesson2_script.m</a:t>
            </a:r>
          </a:p>
          <a:p>
            <a:pPr lvl="1"/>
            <a:r>
              <a:rPr lang="en-GB" sz="2800" dirty="0"/>
              <a:t>Python: programming_tutorial_lesson2_script.py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05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0A6BB4-2551-5180-C7CB-211048391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20" y="13825"/>
            <a:ext cx="2309680" cy="873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E3259-7D3A-AE4D-C98B-961D4337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Loading and viewing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BADB6-B951-84ED-95EC-6389C7EE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We'll start in </a:t>
            </a:r>
            <a:r>
              <a:rPr lang="en-GB" sz="2400" dirty="0" err="1"/>
              <a:t>Matlab</a:t>
            </a:r>
            <a:r>
              <a:rPr lang="en-GB" sz="2400" dirty="0"/>
              <a:t>…</a:t>
            </a:r>
          </a:p>
          <a:p>
            <a:r>
              <a:rPr lang="en-GB" sz="2400" dirty="0"/>
              <a:t>Load the images into </a:t>
            </a:r>
            <a:r>
              <a:rPr lang="en-GB" sz="2400" dirty="0" err="1"/>
              <a:t>Matlab</a:t>
            </a:r>
            <a:r>
              <a:rPr lang="en-GB" sz="2400" dirty="0"/>
              <a:t> using the commands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err="1">
                <a:solidFill>
                  <a:schemeClr val="tx2"/>
                </a:solidFill>
              </a:rPr>
              <a:t>einstein_im</a:t>
            </a:r>
            <a:r>
              <a:rPr lang="en-GB" sz="2400" dirty="0">
                <a:solidFill>
                  <a:schemeClr val="tx2"/>
                </a:solidFill>
              </a:rPr>
              <a:t> = </a:t>
            </a:r>
            <a:r>
              <a:rPr lang="en-GB" sz="2400" dirty="0" err="1">
                <a:solidFill>
                  <a:schemeClr val="tx2"/>
                </a:solidFill>
              </a:rPr>
              <a:t>imread</a:t>
            </a:r>
            <a:r>
              <a:rPr lang="en-GB" sz="2400" dirty="0">
                <a:solidFill>
                  <a:schemeClr val="tx2"/>
                </a:solidFill>
              </a:rPr>
              <a:t>('data/einstein.png')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	</a:t>
            </a:r>
            <a:r>
              <a:rPr lang="en-GB" sz="2400" dirty="0" err="1">
                <a:solidFill>
                  <a:schemeClr val="tx2"/>
                </a:solidFill>
              </a:rPr>
              <a:t>trump_im</a:t>
            </a:r>
            <a:r>
              <a:rPr lang="en-GB" sz="2400" dirty="0">
                <a:solidFill>
                  <a:schemeClr val="tx2"/>
                </a:solidFill>
              </a:rPr>
              <a:t> = </a:t>
            </a:r>
            <a:r>
              <a:rPr lang="en-GB" sz="2400" dirty="0" err="1">
                <a:solidFill>
                  <a:schemeClr val="tx2"/>
                </a:solidFill>
              </a:rPr>
              <a:t>imread</a:t>
            </a:r>
            <a:r>
              <a:rPr lang="en-GB" sz="2400" dirty="0">
                <a:solidFill>
                  <a:schemeClr val="tx2"/>
                </a:solidFill>
              </a:rPr>
              <a:t>('data/trump.png')</a:t>
            </a:r>
          </a:p>
          <a:p>
            <a:r>
              <a:rPr lang="en-GB" sz="2400" dirty="0"/>
              <a:t>Use </a:t>
            </a:r>
            <a:r>
              <a:rPr lang="en-GB" sz="2400" dirty="0" err="1"/>
              <a:t>imshow</a:t>
            </a:r>
            <a:r>
              <a:rPr lang="en-GB" sz="2400" dirty="0"/>
              <a:t> to view both images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figure</a:t>
            </a:r>
            <a:r>
              <a:rPr lang="en-GB" sz="2400" dirty="0">
                <a:solidFill>
                  <a:schemeClr val="tx2"/>
                </a:solidFill>
              </a:rPr>
              <a:t>()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	</a:t>
            </a:r>
            <a:r>
              <a:rPr lang="en-GB" sz="2400" dirty="0" err="1">
                <a:solidFill>
                  <a:schemeClr val="tx2"/>
                </a:solidFill>
              </a:rPr>
              <a:t>imshow</a:t>
            </a:r>
            <a:r>
              <a:rPr lang="en-GB" sz="2400" dirty="0">
                <a:solidFill>
                  <a:schemeClr val="tx2"/>
                </a:solidFill>
              </a:rPr>
              <a:t>(</a:t>
            </a:r>
            <a:r>
              <a:rPr lang="en-GB" sz="2400" dirty="0" err="1">
                <a:solidFill>
                  <a:schemeClr val="tx2"/>
                </a:solidFill>
              </a:rPr>
              <a:t>einstein_im</a:t>
            </a:r>
            <a:r>
              <a:rPr lang="en-GB" sz="24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	figure()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	</a:t>
            </a:r>
            <a:r>
              <a:rPr lang="en-GB" sz="2400" dirty="0" err="1">
                <a:solidFill>
                  <a:schemeClr val="tx2"/>
                </a:solidFill>
              </a:rPr>
              <a:t>imshow</a:t>
            </a:r>
            <a:r>
              <a:rPr lang="en-GB" sz="2400" dirty="0">
                <a:solidFill>
                  <a:schemeClr val="tx2"/>
                </a:solidFill>
              </a:rPr>
              <a:t>(</a:t>
            </a:r>
            <a:r>
              <a:rPr lang="en-GB" sz="2400" dirty="0" err="1">
                <a:solidFill>
                  <a:schemeClr val="tx2"/>
                </a:solidFill>
              </a:rPr>
              <a:t>trump_im</a:t>
            </a:r>
            <a:r>
              <a:rPr lang="en-GB" sz="2400" dirty="0">
                <a:solidFill>
                  <a:schemeClr val="tx2"/>
                </a:solidFill>
              </a:rPr>
              <a:t>)</a:t>
            </a:r>
          </a:p>
          <a:p>
            <a:r>
              <a:rPr lang="en-GB" sz="2400" dirty="0"/>
              <a:t> What happens if we didn't call figure?</a:t>
            </a:r>
          </a:p>
        </p:txBody>
      </p:sp>
    </p:spTree>
    <p:extLst>
      <p:ext uri="{BB962C8B-B14F-4D97-AF65-F5344CB8AC3E}">
        <p14:creationId xmlns:p14="http://schemas.microsoft.com/office/powerpoint/2010/main" val="358212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CDDB10-7C2B-5E6D-203D-656D4307C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0"/>
            <a:ext cx="2790255" cy="942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76A11-B795-DF90-B8EF-2F4488FD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try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6AD3-1101-DB40-2A92-E5582011C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First we have to import the module </a:t>
            </a:r>
            <a:r>
              <a:rPr lang="en-GB" sz="2000" dirty="0" err="1"/>
              <a:t>pyplot</a:t>
            </a:r>
            <a:r>
              <a:rPr lang="en-GB" sz="2000" dirty="0"/>
              <a:t> using the command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import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matplotlib.pyplot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as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plt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dirty="0"/>
              <a:t>Load the images using the commands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err="1">
                <a:solidFill>
                  <a:schemeClr val="tx2"/>
                </a:solidFill>
              </a:rPr>
              <a:t>einstein_im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plt.imread</a:t>
            </a:r>
            <a:r>
              <a:rPr lang="en-GB" sz="2000" dirty="0">
                <a:solidFill>
                  <a:schemeClr val="tx2"/>
                </a:solidFill>
              </a:rPr>
              <a:t>('data/einstein.png')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	</a:t>
            </a:r>
            <a:r>
              <a:rPr lang="en-GB" sz="2000" dirty="0" err="1">
                <a:solidFill>
                  <a:schemeClr val="tx2"/>
                </a:solidFill>
              </a:rPr>
              <a:t>trump_im</a:t>
            </a:r>
            <a:r>
              <a:rPr lang="en-GB" sz="2000" dirty="0">
                <a:solidFill>
                  <a:schemeClr val="tx2"/>
                </a:solidFill>
              </a:rPr>
              <a:t> = </a:t>
            </a:r>
            <a:r>
              <a:rPr lang="en-GB" sz="2000" dirty="0" err="1">
                <a:solidFill>
                  <a:schemeClr val="tx2"/>
                </a:solidFill>
              </a:rPr>
              <a:t>plt.imread</a:t>
            </a:r>
            <a:r>
              <a:rPr lang="en-GB" sz="2000" dirty="0">
                <a:solidFill>
                  <a:schemeClr val="tx2"/>
                </a:solidFill>
              </a:rPr>
              <a:t>('data/trump.png')</a:t>
            </a:r>
          </a:p>
          <a:p>
            <a:r>
              <a:rPr lang="en-GB" sz="2000" dirty="0"/>
              <a:t>Use </a:t>
            </a:r>
            <a:r>
              <a:rPr lang="en-GB" sz="2000" dirty="0" err="1"/>
              <a:t>imshow</a:t>
            </a:r>
            <a:r>
              <a:rPr lang="en-GB" sz="2000" dirty="0"/>
              <a:t> to view both images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plt.figure</a:t>
            </a:r>
            <a:r>
              <a:rPr lang="en-GB" sz="2000" dirty="0">
                <a:solidFill>
                  <a:schemeClr val="tx2"/>
                </a:solidFill>
              </a:rPr>
              <a:t>()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	</a:t>
            </a:r>
            <a:r>
              <a:rPr lang="en-GB" sz="2000" dirty="0" err="1">
                <a:solidFill>
                  <a:schemeClr val="tx2"/>
                </a:solidFill>
              </a:rPr>
              <a:t>plt.imshow</a:t>
            </a:r>
            <a:r>
              <a:rPr lang="en-GB" sz="2000" dirty="0">
                <a:solidFill>
                  <a:schemeClr val="tx2"/>
                </a:solidFill>
              </a:rPr>
              <a:t>(</a:t>
            </a:r>
            <a:r>
              <a:rPr lang="en-GB" sz="2000" dirty="0" err="1">
                <a:solidFill>
                  <a:schemeClr val="tx2"/>
                </a:solidFill>
              </a:rPr>
              <a:t>einstein_im</a:t>
            </a:r>
            <a:r>
              <a:rPr lang="en-GB" sz="20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	</a:t>
            </a:r>
            <a:r>
              <a:rPr lang="en-GB" sz="2000" dirty="0" err="1">
                <a:solidFill>
                  <a:schemeClr val="tx2"/>
                </a:solidFill>
              </a:rPr>
              <a:t>plt.figure</a:t>
            </a:r>
            <a:r>
              <a:rPr lang="en-GB" sz="2000" dirty="0">
                <a:solidFill>
                  <a:schemeClr val="tx2"/>
                </a:solidFill>
              </a:rPr>
              <a:t>()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	</a:t>
            </a:r>
            <a:r>
              <a:rPr lang="en-GB" sz="2000" dirty="0" err="1">
                <a:solidFill>
                  <a:schemeClr val="tx2"/>
                </a:solidFill>
              </a:rPr>
              <a:t>plt.imshow</a:t>
            </a:r>
            <a:r>
              <a:rPr lang="en-GB" sz="2000" dirty="0">
                <a:solidFill>
                  <a:schemeClr val="tx2"/>
                </a:solidFill>
              </a:rPr>
              <a:t>(</a:t>
            </a:r>
            <a:r>
              <a:rPr lang="en-GB" sz="2000" dirty="0" err="1">
                <a:solidFill>
                  <a:schemeClr val="tx2"/>
                </a:solidFill>
              </a:rPr>
              <a:t>trump_im</a:t>
            </a:r>
            <a:r>
              <a:rPr lang="en-GB" sz="2000" dirty="0">
                <a:solidFill>
                  <a:schemeClr val="tx2"/>
                </a:solidFill>
              </a:rPr>
              <a:t>)</a:t>
            </a:r>
          </a:p>
          <a:p>
            <a:r>
              <a:rPr lang="en-GB" sz="2000" dirty="0"/>
              <a:t>Note how similar the code is… that's because matplotlib is a toolbox based on </a:t>
            </a:r>
            <a:r>
              <a:rPr lang="en-GB" sz="2000" dirty="0" err="1"/>
              <a:t>Matlab's</a:t>
            </a:r>
            <a:r>
              <a:rPr lang="en-GB" sz="2000" dirty="0"/>
              <a:t> functionality. We just need to prefix each function call with </a:t>
            </a:r>
            <a:r>
              <a:rPr lang="en-GB" sz="2000" dirty="0" err="1">
                <a:solidFill>
                  <a:schemeClr val="tx2"/>
                </a:solidFill>
              </a:rPr>
              <a:t>plt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8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E521-88C7-E744-5B1A-2748F20E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your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9582-6AD7-218B-DE43-38C096A09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information does it give about the variables we have created?</a:t>
            </a:r>
          </a:p>
        </p:txBody>
      </p:sp>
    </p:spTree>
    <p:extLst>
      <p:ext uri="{BB962C8B-B14F-4D97-AF65-F5344CB8AC3E}">
        <p14:creationId xmlns:p14="http://schemas.microsoft.com/office/powerpoint/2010/main" val="231171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5556" y="922699"/>
            <a:ext cx="7992888" cy="5012602"/>
            <a:chOff x="179512" y="476672"/>
            <a:chExt cx="7992888" cy="50126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181242"/>
              <a:ext cx="2191056" cy="2105319"/>
            </a:xfrm>
            <a:prstGeom prst="rect">
              <a:avLst/>
            </a:prstGeom>
          </p:spPr>
        </p:pic>
        <p:sp>
          <p:nvSpPr>
            <p:cNvPr id="7" name="Cloud Callout 6"/>
            <p:cNvSpPr/>
            <p:nvPr/>
          </p:nvSpPr>
          <p:spPr>
            <a:xfrm>
              <a:off x="4427984" y="2924944"/>
              <a:ext cx="3744416" cy="2564330"/>
            </a:xfrm>
            <a:prstGeom prst="cloudCallout">
              <a:avLst>
                <a:gd name="adj1" fmla="val -23972"/>
                <a:gd name="adj2" fmla="val -987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… I want to do something fun with images!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779912" y="980728"/>
              <a:ext cx="3456384" cy="2232248"/>
            </a:xfrm>
            <a:prstGeom prst="cloudCallout">
              <a:avLst>
                <a:gd name="adj1" fmla="val -85017"/>
                <a:gd name="adj2" fmla="val -223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346108" y="1446019"/>
              <a:ext cx="2323991" cy="1301666"/>
              <a:chOff x="1403648" y="3017954"/>
              <a:chExt cx="2880320" cy="1620000"/>
            </a:xfrm>
          </p:grpSpPr>
          <p:pic>
            <p:nvPicPr>
              <p:cNvPr id="9" name="Picture 4" descr="http://www.mr-tip.com/exam_gifs/brain_mri_transversal_t1_00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968" y="3017954"/>
                <a:ext cx="16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upload.wikimedia.org/wikipedia/en/a/ae/Sagittal_brain_MRI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3017954"/>
                <a:ext cx="1434686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Cloud Callout 5"/>
            <p:cNvSpPr/>
            <p:nvPr/>
          </p:nvSpPr>
          <p:spPr>
            <a:xfrm>
              <a:off x="179512" y="476672"/>
              <a:ext cx="3918023" cy="2088232"/>
            </a:xfrm>
            <a:prstGeom prst="cloudCallout">
              <a:avLst>
                <a:gd name="adj1" fmla="val -20046"/>
                <a:gd name="adj2" fmla="val 1003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Those tutorials were dull…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95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an image look like to a computer?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3566" y="1575133"/>
            <a:ext cx="8002862" cy="4693352"/>
            <a:chOff x="683566" y="1575133"/>
            <a:chExt cx="8002862" cy="4693352"/>
          </a:xfrm>
        </p:grpSpPr>
        <p:pic>
          <p:nvPicPr>
            <p:cNvPr id="5" name="Picture 4" descr="http://www.mr-tip.com/exam_gifs/brain_mri_transversal_t1_0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6" y="1575133"/>
              <a:ext cx="2461265" cy="245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872474"/>
              <a:ext cx="4186436" cy="43873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115615" y="2470717"/>
              <a:ext cx="281537" cy="2603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397152" y="1844338"/>
              <a:ext cx="3102840" cy="6263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97152" y="2739725"/>
              <a:ext cx="3102840" cy="35287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07505" y="414908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computer ‘sees’ an image as an array of numbers…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552" y="5882703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…. the value of each pixel represents its intensity (or colour)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0" y="5086925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call each number a pixel (or in 3D a voxel)…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7944" y="6360381"/>
            <a:ext cx="420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liver_slice</a:t>
            </a:r>
            <a:r>
              <a:rPr lang="en-GB" dirty="0">
                <a:solidFill>
                  <a:schemeClr val="tx2"/>
                </a:solidFill>
              </a:rPr>
              <a:t> = </a:t>
            </a:r>
            <a:r>
              <a:rPr lang="en-GB" dirty="0" err="1">
                <a:solidFill>
                  <a:schemeClr val="tx2"/>
                </a:solidFill>
              </a:rPr>
              <a:t>imread</a:t>
            </a:r>
            <a:r>
              <a:rPr lang="en-GB" dirty="0">
                <a:solidFill>
                  <a:schemeClr val="tx2"/>
                </a:solidFill>
              </a:rPr>
              <a:t>(‘data\liver_slice.png’);</a:t>
            </a:r>
          </a:p>
        </p:txBody>
      </p:sp>
    </p:spTree>
    <p:extLst>
      <p:ext uri="{BB962C8B-B14F-4D97-AF65-F5344CB8AC3E}">
        <p14:creationId xmlns:p14="http://schemas.microsoft.com/office/powerpoint/2010/main" val="424459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1484</Words>
  <Application>Microsoft Office PowerPoint</Application>
  <PresentationFormat>On-screen Show (4:3)</PresentationFormat>
  <Paragraphs>188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Programming tutorial course</vt:lpstr>
      <vt:lpstr>Calling in-built functions</vt:lpstr>
      <vt:lpstr>How about python?</vt:lpstr>
      <vt:lpstr>First task</vt:lpstr>
      <vt:lpstr>Loading and viewing images</vt:lpstr>
      <vt:lpstr>Now try in python</vt:lpstr>
      <vt:lpstr>Look at your workspace</vt:lpstr>
      <vt:lpstr>PowerPoint Presentation</vt:lpstr>
      <vt:lpstr>What does an image look like to a computer?</vt:lpstr>
      <vt:lpstr>PowerPoint Presentation</vt:lpstr>
      <vt:lpstr>PowerPoint Presentation</vt:lpstr>
      <vt:lpstr>Arrays</vt:lpstr>
      <vt:lpstr>Python users</vt:lpstr>
      <vt:lpstr>Indexing arrays</vt:lpstr>
      <vt:lpstr>Let's try this with our images</vt:lpstr>
      <vt:lpstr>Indexing arrays (cont.)</vt:lpstr>
      <vt:lpstr>Let's try this in python</vt:lpstr>
      <vt:lpstr>Key differences in python numpy…</vt:lpstr>
      <vt:lpstr>Indexing arrays - assigning</vt:lpstr>
      <vt:lpstr>Out-of-bounds indexing</vt:lpstr>
      <vt:lpstr>Let's try this with our images</vt:lpstr>
      <vt:lpstr>Let's try this in python</vt:lpstr>
      <vt:lpstr>Try again using np.copy…</vt:lpstr>
      <vt:lpstr>Key differences in python numpy…</vt:lpstr>
      <vt:lpstr>Extended exercises?</vt:lpstr>
      <vt:lpstr>Homework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tutorial course</dc:title>
  <dc:creator>mberks</dc:creator>
  <cp:lastModifiedBy>Michael Berks</cp:lastModifiedBy>
  <cp:revision>73</cp:revision>
  <dcterms:created xsi:type="dcterms:W3CDTF">2013-02-07T17:14:49Z</dcterms:created>
  <dcterms:modified xsi:type="dcterms:W3CDTF">2022-11-07T12:52:36Z</dcterms:modified>
</cp:coreProperties>
</file>